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280" r:id="rId3"/>
    <p:sldId id="457" r:id="rId4"/>
    <p:sldId id="463" r:id="rId5"/>
    <p:sldId id="450" r:id="rId6"/>
    <p:sldId id="455" r:id="rId7"/>
    <p:sldId id="451" r:id="rId8"/>
    <p:sldId id="454" r:id="rId9"/>
    <p:sldId id="456" r:id="rId10"/>
    <p:sldId id="449" r:id="rId11"/>
    <p:sldId id="446" r:id="rId12"/>
    <p:sldId id="465" r:id="rId13"/>
    <p:sldId id="375" r:id="rId14"/>
    <p:sldId id="464" r:id="rId15"/>
    <p:sldId id="453" r:id="rId16"/>
    <p:sldId id="435" r:id="rId17"/>
    <p:sldId id="430" r:id="rId18"/>
    <p:sldId id="447" r:id="rId19"/>
    <p:sldId id="458" r:id="rId20"/>
    <p:sldId id="462" r:id="rId21"/>
    <p:sldId id="384" r:id="rId22"/>
  </p:sldIdLst>
  <p:sldSz cx="12188825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009900"/>
    <a:srgbClr val="00CC00"/>
    <a:srgbClr val="FF9933"/>
    <a:srgbClr val="CC9900"/>
    <a:srgbClr val="FF9900"/>
    <a:srgbClr val="0000FF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85118" autoAdjust="0"/>
  </p:normalViewPr>
  <p:slideViewPr>
    <p:cSldViewPr showGuides="1">
      <p:cViewPr>
        <p:scale>
          <a:sx n="88" d="100"/>
          <a:sy n="88" d="100"/>
        </p:scale>
        <p:origin x="-808" y="-12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r">
              <a:defRPr sz="1300"/>
            </a:lvl1pPr>
          </a:lstStyle>
          <a:p>
            <a:fld id="{24CE221E-83ED-4F6C-BA5F-3F9E6FDB6953}" type="datetimeFigureOut">
              <a:rPr lang="en-US"/>
              <a:t>1/15/17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r">
              <a:defRPr sz="13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r">
              <a:defRPr sz="1300"/>
            </a:lvl1pPr>
          </a:lstStyle>
          <a:p>
            <a:fld id="{97853E5F-CE67-483C-A264-F17AC70E9CA2}" type="datetimeFigureOut">
              <a:rPr lang="en-US"/>
              <a:t>1/15/17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4" tIns="49537" rIns="99074" bIns="49537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4" tIns="49537" rIns="99074" bIns="49537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r">
              <a:defRPr sz="13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lIns="99074" tIns="49524" rIns="99074" bIns="49524" anchor="t" anchorCtr="0">
            <a:noAutofit/>
          </a:bodyPr>
          <a:lstStyle/>
          <a:p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lIns="99074" tIns="49524" rIns="99074" bIns="49524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SzPct val="25000"/>
              </a:pPr>
              <a:t>1</a:t>
            </a:fld>
            <a:endParaRPr lang="en-IN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396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39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10406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lIns="99074" tIns="49524" rIns="99074" bIns="49524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lIns="99074" tIns="49524" rIns="99074" bIns="49524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SzPct val="25000"/>
              </a:pPr>
              <a:t>20</a:t>
            </a:fld>
            <a:endParaRPr lang="en-IN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4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Julia people are performance obsessive</a:t>
            </a:r>
          </a:p>
          <a:p>
            <a:r>
              <a:rPr lang="en-US" dirty="0" smtClean="0"/>
              <a:t>But it’s </a:t>
            </a:r>
            <a:r>
              <a:rPr lang="en-US" dirty="0" err="1" smtClean="0"/>
              <a:t>nost</a:t>
            </a:r>
            <a:r>
              <a:rPr lang="en-US" dirty="0" smtClean="0"/>
              <a:t> the only thing we obsess about</a:t>
            </a:r>
          </a:p>
          <a:p>
            <a:r>
              <a:rPr lang="en-US" dirty="0" smtClean="0"/>
              <a:t>Interoperability and usability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DE9B2-0665-4C44-9695-4B5A4FE10E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BDB7C-D4ED-E145-96D2-1C8DA6311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4357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94670" y="767596"/>
            <a:ext cx="6314723" cy="38379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lIns="99059" tIns="99059" rIns="99059" bIns="99059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60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646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DE9B2-0665-4C44-9695-4B5A4FE10E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10406" y="4861442"/>
            <a:ext cx="5683200" cy="4605599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endParaRPr dirty="0"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166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165304"/>
            <a:ext cx="5653087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85" y="1052736"/>
            <a:ext cx="338437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44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1C3C-F883-F540-B418-F7F6602E2F6C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C5D7C-F889-5E4A-8D79-318B5BCEB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7693496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pPr/>
              <a:t>1/15/17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jpeg"/><Relationship Id="rId21" Type="http://schemas.openxmlformats.org/officeDocument/2006/relationships/image" Target="../media/image59.png"/><Relationship Id="rId22" Type="http://schemas.openxmlformats.org/officeDocument/2006/relationships/image" Target="../media/image60.jpeg"/><Relationship Id="rId23" Type="http://schemas.openxmlformats.org/officeDocument/2006/relationships/image" Target="../media/image61.tiff"/><Relationship Id="rId24" Type="http://schemas.openxmlformats.org/officeDocument/2006/relationships/image" Target="../media/image62.tiff"/><Relationship Id="rId25" Type="http://schemas.openxmlformats.org/officeDocument/2006/relationships/image" Target="../media/image63.tiff"/><Relationship Id="rId10" Type="http://schemas.openxmlformats.org/officeDocument/2006/relationships/image" Target="../media/image48.png"/><Relationship Id="rId11" Type="http://schemas.openxmlformats.org/officeDocument/2006/relationships/image" Target="../media/image49.jpeg"/><Relationship Id="rId12" Type="http://schemas.openxmlformats.org/officeDocument/2006/relationships/image" Target="../media/image50.jpeg"/><Relationship Id="rId13" Type="http://schemas.openxmlformats.org/officeDocument/2006/relationships/image" Target="../media/image51.tiff"/><Relationship Id="rId14" Type="http://schemas.openxmlformats.org/officeDocument/2006/relationships/image" Target="../media/image52.tiff"/><Relationship Id="rId15" Type="http://schemas.openxmlformats.org/officeDocument/2006/relationships/image" Target="../media/image53.tiff"/><Relationship Id="rId16" Type="http://schemas.openxmlformats.org/officeDocument/2006/relationships/image" Target="../media/image54.tiff"/><Relationship Id="rId17" Type="http://schemas.openxmlformats.org/officeDocument/2006/relationships/image" Target="../media/image55.tiff"/><Relationship Id="rId18" Type="http://schemas.openxmlformats.org/officeDocument/2006/relationships/image" Target="../media/image56.tiff"/><Relationship Id="rId19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jpeg"/><Relationship Id="rId9" Type="http://schemas.openxmlformats.org/officeDocument/2006/relationships/image" Target="../media/image70.jpeg"/><Relationship Id="rId10" Type="http://schemas.openxmlformats.org/officeDocument/2006/relationships/image" Target="../media/image71.tiff"/><Relationship Id="rId11" Type="http://schemas.openxmlformats.org/officeDocument/2006/relationships/image" Target="../media/image7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lbl.gov/news-media/news/2016/celeste-enhancements-create-new-opportunities-in-sky-surveys/" TargetMode="External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g"/><Relationship Id="rId20" Type="http://schemas.openxmlformats.org/officeDocument/2006/relationships/image" Target="../media/image26.tiff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10" Type="http://schemas.openxmlformats.org/officeDocument/2006/relationships/image" Target="../media/image20.jpe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tiff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24.png"/><Relationship Id="rId19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17"/>
          <p:cNvSpPr txBox="1">
            <a:spLocks/>
          </p:cNvSpPr>
          <p:nvPr/>
        </p:nvSpPr>
        <p:spPr>
          <a:xfrm>
            <a:off x="-21555" y="4077072"/>
            <a:ext cx="11953328" cy="3816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A Fresh Approach to</a:t>
            </a:r>
          </a:p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High Performance and Accelerated Computing</a:t>
            </a:r>
          </a:p>
          <a:p>
            <a:pPr algn="ctr"/>
            <a:endParaRPr lang="en-IN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Alan Edelman</a:t>
            </a:r>
          </a:p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David Sanders</a:t>
            </a:r>
          </a:p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Shashi Gowda</a:t>
            </a:r>
          </a:p>
          <a:p>
            <a:pPr algn="ctr"/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Ranjan Anantharam </a:t>
            </a:r>
            <a:endParaRPr lang="en-IN" sz="2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algn="ctr"/>
            <a:endParaRPr lang="en-I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41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9132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2405" y="260648"/>
            <a:ext cx="880401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Verdana" charset="0"/>
                <a:ea typeface="Verdana" charset="0"/>
                <a:cs typeface="Verdana" charset="0"/>
              </a:rPr>
              <a:t>JuliaCon</a:t>
            </a:r>
            <a:r>
              <a:rPr lang="en-US" sz="2800" b="1" dirty="0">
                <a:latin typeface="Verdana" charset="0"/>
                <a:ea typeface="Verdana" charset="0"/>
                <a:cs typeface="Verdana" charset="0"/>
              </a:rPr>
              <a:t> 2016: 50 talks and 250 attendees</a:t>
            </a:r>
          </a:p>
        </p:txBody>
      </p:sp>
    </p:spTree>
    <p:extLst>
      <p:ext uri="{BB962C8B-B14F-4D97-AF65-F5344CB8AC3E}">
        <p14:creationId xmlns:p14="http://schemas.microsoft.com/office/powerpoint/2010/main" val="14837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788" y="0"/>
            <a:ext cx="7693496" cy="1066800"/>
          </a:xfrm>
        </p:spPr>
        <p:txBody>
          <a:bodyPr/>
          <a:lstStyle/>
          <a:p>
            <a:r>
              <a:rPr lang="en-US" dirty="0" smtClean="0"/>
              <a:t>Julia in Singapore</a:t>
            </a:r>
            <a:endParaRPr lang="en-US" dirty="0"/>
          </a:p>
        </p:txBody>
      </p:sp>
      <p:pic>
        <p:nvPicPr>
          <p:cNvPr id="4" name="Picture 3" descr="20160314_19180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/>
          <a:stretch/>
        </p:blipFill>
        <p:spPr>
          <a:xfrm rot="16200000">
            <a:off x="1122336" y="1200276"/>
            <a:ext cx="2160240" cy="3449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788" y="4077072"/>
            <a:ext cx="39915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Meetup</a:t>
            </a:r>
            <a:r>
              <a:rPr lang="en-US" dirty="0" smtClean="0"/>
              <a:t> </a:t>
            </a:r>
            <a:r>
              <a:rPr lang="en-US" dirty="0" err="1" smtClean="0"/>
              <a:t>Suntec</a:t>
            </a:r>
            <a:r>
              <a:rPr lang="en-US" dirty="0" smtClean="0"/>
              <a:t> City March 2016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60648"/>
            <a:ext cx="520772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21192" y="1789674"/>
            <a:ext cx="2467898" cy="1822950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88744" y="2484363"/>
            <a:ext cx="654552" cy="401412"/>
          </a:xfrm>
          <a:prstGeom prst="rightArrow">
            <a:avLst/>
          </a:prstGeom>
          <a:solidFill>
            <a:srgbClr val="FF33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341318" y="2484363"/>
            <a:ext cx="702891" cy="401412"/>
          </a:xfrm>
          <a:prstGeom prst="rightArrow">
            <a:avLst/>
          </a:prstGeom>
          <a:solidFill>
            <a:srgbClr val="0099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9361" y="1785473"/>
            <a:ext cx="2490023" cy="1829093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0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 Algorithms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(Python, R, SAS,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 useBgFill="1">
        <p:nvSpPr>
          <p:cNvPr id="11" name="Rectangle 10"/>
          <p:cNvSpPr/>
          <p:nvPr/>
        </p:nvSpPr>
        <p:spPr>
          <a:xfrm>
            <a:off x="1208074" y="339601"/>
            <a:ext cx="9350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Those who </a:t>
            </a:r>
            <a:r>
              <a:rPr lang="en-US" sz="2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convert ideas to products </a:t>
            </a:r>
            <a:r>
              <a:rPr lang="en-US" sz="2400" b="1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fastest will win</a:t>
            </a:r>
            <a:endParaRPr lang="en-US" sz="2400" b="1" dirty="0">
              <a:solidFill>
                <a:schemeClr val="accent1"/>
              </a:solidFill>
              <a:latin typeface="Verdana"/>
              <a:cs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8358" y="1782907"/>
            <a:ext cx="2467898" cy="1822948"/>
          </a:xfrm>
          <a:prstGeom prst="rect">
            <a:avLst/>
          </a:prstGeom>
          <a:solidFill>
            <a:srgbClr val="FF33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Rewrite in a systems language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C++, C#, Java)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324640" y="-83989"/>
            <a:ext cx="10524119" cy="11770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17771" y="1210966"/>
            <a:ext cx="9649072" cy="2728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33851" y="4006331"/>
            <a:ext cx="9632992" cy="2492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656759" y="5201784"/>
            <a:ext cx="961468" cy="401412"/>
          </a:xfrm>
          <a:prstGeom prst="rightArrow">
            <a:avLst/>
          </a:prstGeom>
          <a:solidFill>
            <a:srgbClr val="0099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4388" y="4683827"/>
            <a:ext cx="2069375" cy="1494687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(Julia)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816" y="5230467"/>
            <a:ext cx="1703849" cy="115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11255" y="4681934"/>
            <a:ext cx="2211228" cy="1497326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9875" y="4122966"/>
            <a:ext cx="7507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Verdana"/>
                <a:cs typeface="Verdana"/>
              </a:rPr>
              <a:t>Compress the innovation cycle with Julia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57217" y="1270027"/>
            <a:ext cx="7507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Verdana"/>
                <a:cs typeface="Verdana"/>
              </a:rPr>
              <a:t>Typical Workflow in the last 25 years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7" y="0"/>
            <a:ext cx="11133185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49659" y="5140192"/>
            <a:ext cx="725586" cy="453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288" y="3721440"/>
            <a:ext cx="6260701" cy="2996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68" y="711946"/>
            <a:ext cx="5764074" cy="28275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05319" y="12711"/>
            <a:ext cx="8780193" cy="66335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 base is doubling every 9 months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920" y="742093"/>
            <a:ext cx="5360167" cy="30759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51314" y="1177455"/>
            <a:ext cx="2106667" cy="92333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(Julia)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 contributors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7,700 stars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0378" y="4036503"/>
            <a:ext cx="2507418" cy="92333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Julia Packages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1,100 packages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20,000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5407" y="1177455"/>
            <a:ext cx="302433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Julia Community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150,000 users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55795" y="2211567"/>
            <a:ext cx="3233030" cy="1129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Website     2,000,000 visitors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   200,000 views</a:t>
            </a:r>
          </a:p>
          <a:p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JuliaCon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800 attendees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8" y="3581400"/>
            <a:ext cx="5461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atmap3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241" b="4892"/>
          <a:stretch/>
        </p:blipFill>
        <p:spPr>
          <a:xfrm>
            <a:off x="-36005" y="-78326"/>
            <a:ext cx="12188825" cy="56612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3772" y="0"/>
            <a:ext cx="11449272" cy="72008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IN" sz="2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Julia community: </a:t>
            </a:r>
            <a:r>
              <a:rPr lang="en-IN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150,000 users</a:t>
            </a:r>
            <a:endParaRPr lang="en-US" sz="1800" dirty="0">
              <a:solidFill>
                <a:schemeClr val="tx1"/>
              </a:solidFill>
              <a:latin typeface="Arial"/>
              <a:ea typeface="Verdana" panose="020B0604030504040204" pitchFamily="34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33772" y="5805264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1400" dirty="0" smtClean="0">
              <a:latin typeface="Verdana"/>
              <a:ea typeface="Verdana" panose="020B0604030504040204" pitchFamily="34" charset="0"/>
              <a:cs typeface="Verdana"/>
            </a:endParaRPr>
          </a:p>
          <a:p>
            <a:pPr algn="ctr"/>
            <a:r>
              <a:rPr lang="en-IN" sz="2800" dirty="0" smtClean="0">
                <a:solidFill>
                  <a:schemeClr val="tx1"/>
                </a:solidFill>
                <a:latin typeface="Verdana"/>
                <a:ea typeface="Verdana" panose="020B0604030504040204" pitchFamily="34" charset="0"/>
                <a:cs typeface="Verdana"/>
              </a:rPr>
              <a:t>Research anchored at</a:t>
            </a:r>
            <a:r>
              <a:rPr lang="en-IN" sz="2800" dirty="0" smtClean="0">
                <a:latin typeface="Verdana"/>
                <a:ea typeface="Verdana" panose="020B0604030504040204" pitchFamily="34" charset="0"/>
                <a:cs typeface="Verdana"/>
              </a:rPr>
              <a:t> MIT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0276" y="4077072"/>
            <a:ext cx="5400600" cy="1224136"/>
          </a:xfrm>
          <a:prstGeom prst="rect">
            <a:avLst/>
          </a:prstGeom>
          <a:solidFill>
            <a:srgbClr val="E0EBF6">
              <a:alpha val="6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Verdana"/>
                <a:cs typeface="Verdana"/>
              </a:rPr>
              <a:t>Expecting to reach 1 million users and 10,000 enterprises by 2019</a:t>
            </a:r>
          </a:p>
        </p:txBody>
      </p:sp>
    </p:spTree>
    <p:extLst>
      <p:ext uri="{BB962C8B-B14F-4D97-AF65-F5344CB8AC3E}">
        <p14:creationId xmlns:p14="http://schemas.microsoft.com/office/powerpoint/2010/main" val="30706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9211" y="3247274"/>
            <a:ext cx="1935458" cy="1013811"/>
          </a:xfrm>
          <a:prstGeom prst="rect">
            <a:avLst/>
          </a:prstGeom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676" y="3501008"/>
            <a:ext cx="3816423" cy="129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781" y="3982117"/>
            <a:ext cx="3312368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452" y="1295359"/>
            <a:ext cx="1728192" cy="117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27" y="2001725"/>
            <a:ext cx="1454841" cy="133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853" y="1026926"/>
            <a:ext cx="865039" cy="12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0973" y="2613965"/>
            <a:ext cx="2664296" cy="79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2. Julia Computing\Images\GE_logo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9074" y="134076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2. Julia Computing\Images\Trinity Health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833" y="4144083"/>
            <a:ext cx="3654892" cy="106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2. Julia LLC\Images\Conning Logo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709" y="3406053"/>
            <a:ext cx="2316613" cy="5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2"/>
          <p:cNvSpPr txBox="1">
            <a:spLocks/>
          </p:cNvSpPr>
          <p:nvPr/>
        </p:nvSpPr>
        <p:spPr bwMode="auto">
          <a:xfrm>
            <a:off x="1965748" y="91311"/>
            <a:ext cx="8110403" cy="6633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few of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organizations using Julia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434" y="5387301"/>
            <a:ext cx="1426785" cy="991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41" y="5450500"/>
            <a:ext cx="2566021" cy="947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433" y="4774205"/>
            <a:ext cx="1423572" cy="1423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492" y="4797152"/>
            <a:ext cx="1839026" cy="1142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427" y="908720"/>
            <a:ext cx="2118426" cy="985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962" y="2209944"/>
            <a:ext cx="1053976" cy="1053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44" y="894735"/>
            <a:ext cx="1094105" cy="10941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860" y="1261637"/>
            <a:ext cx="2352635" cy="583188"/>
          </a:xfrm>
          <a:prstGeom prst="rect">
            <a:avLst/>
          </a:prstGeom>
        </p:spPr>
      </p:pic>
      <p:pic>
        <p:nvPicPr>
          <p:cNvPr id="174" name="Shape 174"/>
          <p:cNvPicPr preferRelativeResize="0"/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920" y="4990229"/>
            <a:ext cx="3033839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2621" y="1821877"/>
            <a:ext cx="1858200" cy="1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987" y="2650723"/>
            <a:ext cx="1846350" cy="982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771" y="1487029"/>
            <a:ext cx="1390064" cy="866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3203648"/>
            <a:ext cx="1627634" cy="7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580" y="0"/>
            <a:ext cx="5507661" cy="1066800"/>
          </a:xfrm>
        </p:spPr>
        <p:txBody>
          <a:bodyPr anchor="ctr">
            <a:normAutofit/>
          </a:bodyPr>
          <a:lstStyle/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Traction across industries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83832"/>
              </p:ext>
            </p:extLst>
          </p:nvPr>
        </p:nvGraphicFramePr>
        <p:xfrm>
          <a:off x="-2" y="980728"/>
          <a:ext cx="12188826" cy="5877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4413"/>
                <a:gridCol w="6094413"/>
              </a:tblGrid>
              <a:tr h="29386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Finance: Economic Models at the NY Fed</a:t>
                      </a:r>
                    </a:p>
                    <a:p>
                      <a:endParaRPr lang="en-US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Engineering: Air Collision Avoidance for FAA</a:t>
                      </a:r>
                    </a:p>
                    <a:p>
                      <a:endParaRPr lang="en-US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86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Retail: Modeling Healthcare Demand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IoT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 Self-driving Cars at UC Berkeley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923" y="1580056"/>
            <a:ext cx="2978333" cy="2230027"/>
          </a:xfrm>
          <a:prstGeom prst="rect">
            <a:avLst/>
          </a:prstGeom>
        </p:spPr>
      </p:pic>
      <p:pic>
        <p:nvPicPr>
          <p:cNvPr id="5" name="Shape 16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336" y="1436040"/>
            <a:ext cx="1224136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4" y="1536104"/>
            <a:ext cx="4221573" cy="22322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638" y="2660176"/>
            <a:ext cx="2145208" cy="1072604"/>
          </a:xfrm>
          <a:prstGeom prst="rect">
            <a:avLst/>
          </a:prstGeom>
        </p:spPr>
      </p:pic>
      <p:pic>
        <p:nvPicPr>
          <p:cNvPr id="9" name="Picture 2" descr="http://www.zayo.com/images/uploads/content_images/Page_Pictures/Content_Pictures/Industries/Healthcare_Network_Diagra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105" y="4286461"/>
            <a:ext cx="2880320" cy="24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G_1048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4556" y="4724654"/>
            <a:ext cx="2653725" cy="194470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le_000 - Copy.jpe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852" y="4718931"/>
            <a:ext cx="2594192" cy="194993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980" y="4077072"/>
            <a:ext cx="864096" cy="864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9768" y="5272214"/>
            <a:ext cx="1289738" cy="4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83" cy="18684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8233" y="341616"/>
            <a:ext cx="5703968" cy="1441493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pPr>
              <a:lnSpc>
                <a:spcPts val="5443"/>
              </a:lnSpc>
            </a:pPr>
            <a:r>
              <a:rPr lang="en-US" sz="3600" dirty="0">
                <a:solidFill>
                  <a:schemeClr val="bg1"/>
                </a:solidFill>
                <a:latin typeface="RobotoSlab-Light"/>
                <a:cs typeface="RobotoSlab-Light"/>
              </a:rPr>
              <a:t>Celeste: Julia on 8,192 CPUs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804764" y="1962008"/>
            <a:ext cx="4561470" cy="2590800"/>
          </a:xfrm>
          <a:prstGeom prst="rect">
            <a:avLst/>
          </a:prstGeom>
        </p:spPr>
        <p:txBody>
          <a:bodyPr vert="horz" lIns="68556" tIns="34278" rIns="68556" bIns="34278" rtlCol="0">
            <a:noAutofit/>
          </a:bodyPr>
          <a:lstStyle/>
          <a:p>
            <a:pPr marL="205668" indent="-177102">
              <a:lnSpc>
                <a:spcPct val="90000"/>
              </a:lnSpc>
              <a:buClr>
                <a:srgbClr val="595959"/>
              </a:buClr>
              <a:buSzPct val="80000"/>
              <a:buFont typeface="Arial"/>
              <a:buChar char="•"/>
            </a:pPr>
            <a:r>
              <a:rPr lang="en-IN" sz="1900" dirty="0">
                <a:latin typeface="NotoSans"/>
                <a:ea typeface="Verdana"/>
                <a:cs typeface="NotoSans"/>
                <a:sym typeface="Verdana"/>
              </a:rPr>
              <a:t>Native Julia implementation of variational inference on a complex bayesian model</a:t>
            </a:r>
          </a:p>
          <a:p>
            <a:pPr lvl="0">
              <a:lnSpc>
                <a:spcPct val="90000"/>
              </a:lnSpc>
            </a:pPr>
            <a:endParaRPr lang="en-IN" sz="1900" dirty="0">
              <a:latin typeface="NotoSans"/>
              <a:ea typeface="Verdana"/>
              <a:cs typeface="NotoSans"/>
              <a:sym typeface="Verdana"/>
            </a:endParaRPr>
          </a:p>
          <a:p>
            <a:pPr marL="205668" indent="-177102">
              <a:lnSpc>
                <a:spcPct val="90000"/>
              </a:lnSpc>
              <a:buClr>
                <a:srgbClr val="595959"/>
              </a:buClr>
              <a:buSzPct val="80000"/>
              <a:buFont typeface="Arial"/>
              <a:buChar char="•"/>
            </a:pPr>
            <a:r>
              <a:rPr lang="en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Learning an astronomical catalog of the visible universe through scalable Bayesian inference</a:t>
            </a:r>
          </a:p>
          <a:p>
            <a:pPr marL="205668" indent="-177102">
              <a:lnSpc>
                <a:spcPct val="90000"/>
              </a:lnSpc>
              <a:buClr>
                <a:srgbClr val="595959"/>
              </a:buClr>
              <a:buSzPct val="80000"/>
              <a:buFont typeface="Arial"/>
              <a:buChar char="•"/>
            </a:pPr>
            <a:endParaRPr lang="en-IN" sz="1900" dirty="0">
              <a:latin typeface="NotoSans"/>
              <a:ea typeface="Verdana"/>
              <a:cs typeface="NotoSans"/>
              <a:sym typeface="Verdana"/>
            </a:endParaRPr>
          </a:p>
          <a:p>
            <a:pPr marL="205668" indent="-177102">
              <a:lnSpc>
                <a:spcPct val="90000"/>
              </a:lnSpc>
              <a:buClr>
                <a:srgbClr val="595959"/>
              </a:buClr>
              <a:buSzPct val="80000"/>
              <a:buFont typeface="Arial"/>
              <a:buChar char="•"/>
            </a:pPr>
            <a:r>
              <a:rPr lang="en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Collaboration between LBNL, Julia Computing, Intel and JuliaLabs@MIT</a:t>
            </a:r>
          </a:p>
          <a:p>
            <a:pPr marL="205668" indent="-177102">
              <a:lnSpc>
                <a:spcPct val="90000"/>
              </a:lnSpc>
              <a:buClr>
                <a:srgbClr val="595959"/>
              </a:buClr>
              <a:buSzPct val="80000"/>
              <a:buFont typeface="Arial"/>
              <a:buChar char="•"/>
            </a:pPr>
            <a:r>
              <a:rPr lang="en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Huge scaling on the NECSRC Cori </a:t>
            </a:r>
            <a:r>
              <a:rPr lang="en-IN" sz="1900" dirty="0">
                <a:latin typeface="NotoSans"/>
                <a:ea typeface="Verdana"/>
                <a:cs typeface="NotoSans"/>
                <a:sym typeface="Verdana"/>
              </a:rPr>
              <a:t>S</a:t>
            </a:r>
            <a:r>
              <a:rPr lang="en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upercomputer on </a:t>
            </a:r>
            <a:r>
              <a:rPr lang="en-IN" sz="1900" dirty="0">
                <a:latin typeface="NotoSans"/>
                <a:cs typeface="NotoSans"/>
              </a:rPr>
              <a:t>8192 Intel Xeon</a:t>
            </a:r>
            <a:r>
              <a:rPr lang="en-IN" sz="1900" baseline="30000" dirty="0">
                <a:latin typeface="NotoSans"/>
                <a:cs typeface="NotoSans"/>
              </a:rPr>
              <a:t>® </a:t>
            </a:r>
            <a:r>
              <a:rPr lang="en-IN" sz="1900" dirty="0">
                <a:latin typeface="NotoSans"/>
                <a:cs typeface="NotoSans"/>
              </a:rPr>
              <a:t>cores</a:t>
            </a:r>
            <a:endParaRPr lang="en-IN" sz="1900" dirty="0">
              <a:solidFill>
                <a:schemeClr val="dk1"/>
              </a:solidFill>
              <a:latin typeface="NotoSans"/>
              <a:ea typeface="Verdana"/>
              <a:cs typeface="NotoSans"/>
              <a:sym typeface="Verdana"/>
            </a:endParaRPr>
          </a:p>
          <a:p>
            <a:pPr marL="205668" indent="-177102">
              <a:lnSpc>
                <a:spcPct val="90000"/>
              </a:lnSpc>
              <a:spcBef>
                <a:spcPts val="1349"/>
              </a:spcBef>
              <a:buClr>
                <a:srgbClr val="595959"/>
              </a:buClr>
              <a:buSzPct val="80000"/>
              <a:buFont typeface="Arial"/>
              <a:buChar char="•"/>
            </a:pPr>
            <a:r>
              <a:rPr lang="en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Uses Julia’s multi-threading and multi-processing capabilities </a:t>
            </a:r>
            <a:endParaRPr lang="en-IN" sz="1900" u="sng" dirty="0">
              <a:solidFill>
                <a:schemeClr val="hlink"/>
              </a:solidFill>
              <a:latin typeface="NotoSans"/>
              <a:ea typeface="Verdana"/>
              <a:cs typeface="NotoSans"/>
              <a:sym typeface="Verdana"/>
              <a:hlinkClick r:id="rId3"/>
            </a:endParaRPr>
          </a:p>
          <a:p>
            <a:pPr marL="161942" indent="-171390">
              <a:lnSpc>
                <a:spcPts val="2700"/>
              </a:lnSpc>
              <a:spcBef>
                <a:spcPct val="0"/>
              </a:spcBef>
              <a:buSzPct val="120000"/>
              <a:buFont typeface="Arial"/>
              <a:buChar char="•"/>
              <a:defRPr/>
            </a:pPr>
            <a:endParaRPr lang="en-US" sz="1700" kern="100" dirty="0">
              <a:solidFill>
                <a:srgbClr val="426E93"/>
              </a:solidFill>
              <a:latin typeface="NotoSans-Regular"/>
              <a:ea typeface="+mj-ea"/>
              <a:cs typeface="NotoSans-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4542" y="-1"/>
            <a:ext cx="1409148" cy="4191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56" tIns="34278" rIns="68556" bIns="34278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19746" y="87701"/>
            <a:ext cx="1311249" cy="253916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sz="1200" kern="100" spc="149" dirty="0">
                <a:solidFill>
                  <a:schemeClr val="bg1"/>
                </a:solidFill>
                <a:latin typeface="NotoSans-Regular"/>
                <a:ea typeface="+mj-ea"/>
                <a:cs typeface="NotoSans-Regular"/>
              </a:rPr>
              <a:t>CASE STUDY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45" y="3080479"/>
            <a:ext cx="6208487" cy="27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comm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595" y="2082703"/>
            <a:ext cx="331351" cy="221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2458" y="2082704"/>
            <a:ext cx="8515554" cy="1395465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pPr>
              <a:lnSpc>
                <a:spcPts val="3523"/>
              </a:lnSpc>
            </a:pPr>
            <a:r>
              <a:rPr lang="en-US" dirty="0">
                <a:solidFill>
                  <a:schemeClr val="tx2"/>
                </a:solidFill>
                <a:latin typeface="Roboto Slab Light"/>
                <a:cs typeface="Roboto Slab Light"/>
              </a:rPr>
              <a:t>With Celeste . . . we’ve demonstrated excellent efficiency using hybrid parallelism (in Julia)—not just processes, but threads as well—something that’s still impossible to do with Python or R.</a:t>
            </a:r>
            <a:endParaRPr lang="en-US" sz="2300" dirty="0">
              <a:solidFill>
                <a:schemeClr val="tx2"/>
              </a:solidFill>
              <a:latin typeface="Roboto Slab Light"/>
              <a:cs typeface="Roboto Slab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318" y="4268218"/>
            <a:ext cx="5090693" cy="346224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r>
              <a:rPr lang="en-US" dirty="0" smtClean="0">
                <a:latin typeface="NotoSans"/>
                <a:cs typeface="NotoSans"/>
              </a:rPr>
              <a:t> </a:t>
            </a:r>
            <a:r>
              <a:rPr lang="en-US" dirty="0" err="1" smtClean="0">
                <a:latin typeface="NotoSans"/>
                <a:cs typeface="NotoSans"/>
              </a:rPr>
              <a:t>Pradeep</a:t>
            </a:r>
            <a:r>
              <a:rPr lang="en-US" dirty="0" smtClean="0">
                <a:latin typeface="NotoSans"/>
                <a:cs typeface="NotoSans"/>
              </a:rPr>
              <a:t> </a:t>
            </a:r>
            <a:r>
              <a:rPr lang="en-US" dirty="0" err="1" smtClean="0">
                <a:latin typeface="NotoSans"/>
                <a:cs typeface="NotoSans"/>
              </a:rPr>
              <a:t>Dubey</a:t>
            </a:r>
            <a:r>
              <a:rPr lang="en-US" dirty="0" smtClean="0">
                <a:latin typeface="NotoSans"/>
                <a:cs typeface="NotoSans"/>
              </a:rPr>
              <a:t>, Intel </a:t>
            </a:r>
            <a:r>
              <a:rPr lang="en-US" dirty="0">
                <a:latin typeface="NotoSans"/>
                <a:cs typeface="NotoSans"/>
              </a:rPr>
              <a:t>Fellow </a:t>
            </a:r>
            <a:endParaRPr lang="en-US" dirty="0" smtClean="0">
              <a:latin typeface="NotoSans"/>
              <a:cs typeface="NotoSans"/>
            </a:endParaRPr>
          </a:p>
        </p:txBody>
      </p:sp>
    </p:spTree>
    <p:extLst>
      <p:ext uri="{BB962C8B-B14F-4D97-AF65-F5344CB8AC3E}">
        <p14:creationId xmlns:p14="http://schemas.microsoft.com/office/powerpoint/2010/main" val="3906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5889" y="6451600"/>
            <a:ext cx="7356449" cy="400087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enchmark </a:t>
            </a:r>
            <a:r>
              <a:rPr lang="en-US" dirty="0"/>
              <a:t>times relative to C (smaller is better, C performance = 1.0).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-1395536"/>
            <a:ext cx="10969943" cy="2508821"/>
          </a:xfrm>
        </p:spPr>
        <p:txBody>
          <a:bodyPr>
            <a:normAutofit/>
          </a:bodyPr>
          <a:lstStyle/>
          <a:p>
            <a:r>
              <a:rPr lang="en-US" dirty="0" smtClean="0"/>
              <a:t>Designed for speed</a:t>
            </a:r>
            <a:r>
              <a:rPr lang="en-US" dirty="0"/>
              <a:t> </a:t>
            </a:r>
            <a:r>
              <a:rPr lang="en-US" dirty="0" smtClean="0"/>
              <a:t>and ease of use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1" y="1578347"/>
            <a:ext cx="8891495" cy="489913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50" y="6040524"/>
            <a:ext cx="742335" cy="41107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1430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89756" y="2564904"/>
            <a:ext cx="11495012" cy="33123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dirty="0" smtClean="0"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400" b="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b="0" dirty="0" smtClean="0">
                <a:latin typeface="Verdana" charset="0"/>
                <a:ea typeface="Verdana" charset="0"/>
                <a:cs typeface="Verdana" charset="0"/>
              </a:rPr>
              <a:t>“If </a:t>
            </a:r>
            <a:r>
              <a:rPr lang="en-US" sz="2400" b="0" dirty="0">
                <a:latin typeface="Verdana" charset="0"/>
                <a:ea typeface="Verdana" charset="0"/>
                <a:cs typeface="Verdana" charset="0"/>
              </a:rPr>
              <a:t>you have a choice of several languages, it is, all other things being equal, a mistake to program in anything but the most powerful </a:t>
            </a:r>
            <a:r>
              <a:rPr lang="en-US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one”. </a:t>
            </a:r>
            <a:br>
              <a:rPr lang="en-US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Paul </a:t>
            </a: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Graham in </a:t>
            </a:r>
            <a:r>
              <a:rPr lang="en-US" sz="24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Beating </a:t>
            </a:r>
            <a:r>
              <a:rPr lang="en-US" sz="2400" b="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4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Averages</a:t>
            </a: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Co-Founder, </a:t>
            </a:r>
            <a:r>
              <a:rPr lang="en-US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Y-</a:t>
            </a:r>
            <a:r>
              <a:rPr lang="en-US" sz="2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Combinator</a:t>
            </a:r>
            <a:endParaRPr lang="en-IN" sz="24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717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an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71" y="1"/>
            <a:ext cx="12204298" cy="190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7159" y="476727"/>
            <a:ext cx="9193878" cy="735779"/>
          </a:xfrm>
          <a:prstGeom prst="rect">
            <a:avLst/>
          </a:prstGeom>
          <a:noFill/>
        </p:spPr>
        <p:txBody>
          <a:bodyPr wrap="square" lIns="68556" tIns="34278" rIns="68556" bIns="34278" rtlCol="0">
            <a:spAutoFit/>
          </a:bodyPr>
          <a:lstStyle/>
          <a:p>
            <a:pPr algn="ctr">
              <a:lnSpc>
                <a:spcPts val="5443"/>
              </a:lnSpc>
            </a:pPr>
            <a:r>
              <a:rPr lang="en-US" sz="3300" dirty="0">
                <a:solidFill>
                  <a:schemeClr val="bg1"/>
                </a:solidFill>
                <a:latin typeface="RobotoSlab-Light"/>
                <a:cs typeface="RobotoSlab-Light"/>
              </a:rPr>
              <a:t>Designed for Parallelism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4678" y="1978381"/>
            <a:ext cx="10969943" cy="4525963"/>
          </a:xfrm>
        </p:spPr>
        <p:txBody>
          <a:bodyPr>
            <a:normAutofit/>
          </a:bodyPr>
          <a:lstStyle/>
          <a:p>
            <a:pPr marL="205668" indent="-177102">
              <a:buClr>
                <a:srgbClr val="595959"/>
              </a:buClr>
            </a:pP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Julia natively</a:t>
            </a:r>
            <a:r>
              <a:rPr lang="en-US" sz="2400" b="1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supports </a:t>
            </a:r>
            <a:r>
              <a:rPr lang="en-US" sz="2400" b="1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distributed parallelism </a:t>
            </a: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via message passing</a:t>
            </a:r>
            <a:endParaRPr lang="en-US" sz="2400" b="1" dirty="0">
              <a:solidFill>
                <a:schemeClr val="dk1"/>
              </a:solidFill>
              <a:latin typeface="NotoSans"/>
              <a:ea typeface="Verdana"/>
              <a:cs typeface="NotoSans"/>
              <a:sym typeface="Verdana"/>
            </a:endParaRPr>
          </a:p>
          <a:p>
            <a:pPr marL="205668" indent="-177102">
              <a:buClr>
                <a:srgbClr val="595959"/>
              </a:buClr>
            </a:pP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One sided communication with remote calls and fetches </a:t>
            </a:r>
          </a:p>
          <a:p>
            <a:pPr marL="205668" indent="-177102">
              <a:buClr>
                <a:srgbClr val="595959"/>
              </a:buClr>
            </a:pPr>
            <a:r>
              <a:rPr lang="en-US" sz="2400" b="1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Native multi-threading</a:t>
            </a: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mr-IN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–</a:t>
            </a: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parallel for loops, locks and atomics</a:t>
            </a:r>
          </a:p>
          <a:p>
            <a:pPr marL="205668" indent="-177102">
              <a:buClr>
                <a:srgbClr val="595959"/>
              </a:buClr>
            </a:pPr>
            <a:r>
              <a:rPr lang="en-US" sz="24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Rich ecosystem for parallel computing</a:t>
            </a:r>
          </a:p>
          <a:p>
            <a:pPr marL="738975" lvl="1" indent="-177102">
              <a:buClr>
                <a:srgbClr val="595959"/>
              </a:buClr>
            </a:pPr>
            <a:r>
              <a:rPr lang="en-US" sz="1900" b="1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DistributedArrays.jl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mr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–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work with distributed data with a convenient Array interface</a:t>
            </a:r>
          </a:p>
          <a:p>
            <a:pPr marL="738975" lvl="1" indent="-177102">
              <a:buClr>
                <a:srgbClr val="595959"/>
              </a:buClr>
            </a:pPr>
            <a:r>
              <a:rPr lang="en-US" sz="1900" b="1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MPI.jl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for MPI- style  message passing</a:t>
            </a:r>
          </a:p>
          <a:p>
            <a:pPr marL="738975" lvl="1" indent="-177102">
              <a:buClr>
                <a:srgbClr val="595959"/>
              </a:buClr>
            </a:pPr>
            <a:r>
              <a:rPr lang="en-US" sz="1900" b="1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ClusterManagers.jl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mr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–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provides interfaces to a number of job-queue systems commonly used in compute clusters such as Sun Grid Engine and </a:t>
            </a:r>
            <a:r>
              <a:rPr lang="en-US" sz="1900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Slurm</a:t>
            </a:r>
            <a:endParaRPr lang="en-US" sz="1900" dirty="0">
              <a:solidFill>
                <a:schemeClr val="dk1"/>
              </a:solidFill>
              <a:latin typeface="NotoSans"/>
              <a:ea typeface="Verdana"/>
              <a:cs typeface="NotoSans"/>
              <a:sym typeface="Verdana"/>
            </a:endParaRPr>
          </a:p>
          <a:p>
            <a:pPr marL="738975" lvl="1" indent="-177102">
              <a:buClr>
                <a:srgbClr val="595959"/>
              </a:buClr>
            </a:pPr>
            <a:r>
              <a:rPr lang="en-US" sz="1900" b="1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Dagger.jl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mr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–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a framework for parallel and out-of-core computations.</a:t>
            </a:r>
          </a:p>
          <a:p>
            <a:pPr marL="738975" lvl="1" indent="-177102">
              <a:buClr>
                <a:srgbClr val="595959"/>
              </a:buClr>
            </a:pPr>
            <a:r>
              <a:rPr lang="en-US" sz="1900" b="1" dirty="0" err="1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ArrayFire.jl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</a:t>
            </a:r>
            <a:r>
              <a:rPr lang="mr-IN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–</a:t>
            </a:r>
            <a:r>
              <a:rPr lang="en-US" sz="1900" dirty="0">
                <a:solidFill>
                  <a:schemeClr val="dk1"/>
                </a:solidFill>
                <a:latin typeface="NotoSans"/>
                <a:ea typeface="Verdana"/>
                <a:cs typeface="NotoSans"/>
                <a:sym typeface="Verdana"/>
              </a:rPr>
              <a:t> a library that supports heterogeneous computing </a:t>
            </a:r>
          </a:p>
          <a:p>
            <a:pPr marL="738975" lvl="1" indent="-177102">
              <a:buClr>
                <a:srgbClr val="595959"/>
              </a:buClr>
            </a:pPr>
            <a:endParaRPr lang="en-US" sz="1900" dirty="0">
              <a:solidFill>
                <a:schemeClr val="dk1"/>
              </a:solidFill>
              <a:latin typeface="NotoSans"/>
              <a:ea typeface="Verdana"/>
              <a:cs typeface="NotoSans"/>
              <a:sym typeface="Verdana"/>
            </a:endParaRPr>
          </a:p>
          <a:p>
            <a:pPr marL="738975" lvl="1" indent="-177102">
              <a:buClr>
                <a:srgbClr val="595959"/>
              </a:buClr>
            </a:pPr>
            <a:endParaRPr lang="en-IN" sz="1900" dirty="0">
              <a:latin typeface="NotoSans"/>
              <a:ea typeface="Verdana"/>
              <a:cs typeface="NotoSan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02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88" y="2204864"/>
            <a:ext cx="1800200" cy="2304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16632"/>
            <a:ext cx="2941242" cy="1988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764704"/>
            <a:ext cx="3135337" cy="1112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764704"/>
            <a:ext cx="1059024" cy="973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572" y="764704"/>
            <a:ext cx="1018683" cy="93453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141436" y="5417840"/>
            <a:ext cx="5040560" cy="1440160"/>
            <a:chOff x="3286100" y="4437112"/>
            <a:chExt cx="5976664" cy="2046228"/>
          </a:xfrm>
        </p:grpSpPr>
        <p:grpSp>
          <p:nvGrpSpPr>
            <p:cNvPr id="10" name="Group 9"/>
            <p:cNvGrpSpPr/>
            <p:nvPr/>
          </p:nvGrpSpPr>
          <p:grpSpPr>
            <a:xfrm>
              <a:off x="3286100" y="4797152"/>
              <a:ext cx="2912085" cy="1396489"/>
              <a:chOff x="5446340" y="692696"/>
              <a:chExt cx="2912085" cy="13964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6340" y="692696"/>
                <a:ext cx="2912085" cy="1396489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0436" y="1556792"/>
                <a:ext cx="1994744" cy="391252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0436" y="4869160"/>
              <a:ext cx="1152128" cy="12952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8588" y="4437112"/>
              <a:ext cx="1584176" cy="204622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836" y="4365104"/>
            <a:ext cx="2160240" cy="24002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r="73694"/>
          <a:stretch/>
        </p:blipFill>
        <p:spPr>
          <a:xfrm>
            <a:off x="8470676" y="2060848"/>
            <a:ext cx="1681862" cy="28323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98868" y="2780928"/>
            <a:ext cx="166569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/>
              <a:t>Directly wired</a:t>
            </a:r>
          </a:p>
          <a:p>
            <a:r>
              <a:rPr lang="en-US" dirty="0" smtClean="0"/>
              <a:t>To c-calls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2276872"/>
            <a:ext cx="1800200" cy="2304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2204864"/>
            <a:ext cx="1800200" cy="23042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97868" y="2642429"/>
            <a:ext cx="328850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/>
              <a:t>Technology and smarts inside:</a:t>
            </a:r>
          </a:p>
          <a:p>
            <a:r>
              <a:rPr lang="en-US" dirty="0" smtClean="0"/>
              <a:t>Multiple Dispatch</a:t>
            </a:r>
          </a:p>
          <a:p>
            <a:r>
              <a:rPr lang="en-US" dirty="0" smtClean="0"/>
              <a:t>Type System</a:t>
            </a:r>
          </a:p>
          <a:p>
            <a:r>
              <a:rPr lang="en-US" dirty="0" err="1" smtClean="0"/>
              <a:t>Composable</a:t>
            </a:r>
            <a:r>
              <a:rPr lang="en-US" dirty="0" smtClean="0"/>
              <a:t> Constructions</a:t>
            </a:r>
          </a:p>
          <a:p>
            <a:r>
              <a:rPr lang="en-US" dirty="0" smtClean="0"/>
              <a:t>Abstractions, etc. </a:t>
            </a:r>
          </a:p>
        </p:txBody>
      </p:sp>
      <p:sp>
        <p:nvSpPr>
          <p:cNvPr id="22" name="Right Arrow 21"/>
          <p:cNvSpPr/>
          <p:nvPr/>
        </p:nvSpPr>
        <p:spPr>
          <a:xfrm rot="5400000">
            <a:off x="5082087" y="3289197"/>
            <a:ext cx="2941330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548680"/>
            <a:ext cx="8686801" cy="1066800"/>
          </a:xfrm>
        </p:spPr>
        <p:txBody>
          <a:bodyPr/>
          <a:lstStyle/>
          <a:p>
            <a:r>
              <a:rPr lang="en-US" dirty="0" smtClean="0"/>
              <a:t>Today’s toolsets are too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196752"/>
            <a:ext cx="2558234" cy="8640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28" y="1844824"/>
            <a:ext cx="864096" cy="7560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16" y="1916832"/>
            <a:ext cx="831180" cy="7261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484" y="1052736"/>
            <a:ext cx="1944216" cy="194421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97868" y="-963"/>
            <a:ext cx="947274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3600" dirty="0" smtClean="0"/>
              <a:t>Users like to program in</a:t>
            </a:r>
          </a:p>
          <a:p>
            <a:pPr algn="ctr"/>
            <a:r>
              <a:rPr lang="en-US" sz="3600" dirty="0" smtClean="0"/>
              <a:t>High level languages        on their own laptop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98268" y="1916832"/>
            <a:ext cx="1872208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5900" y="2780928"/>
            <a:ext cx="8111866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3600" dirty="0" smtClean="0"/>
              <a:t>Any other toolset is a cognitive hurdle: </a:t>
            </a:r>
          </a:p>
          <a:p>
            <a:pPr algn="ctr"/>
            <a:r>
              <a:rPr lang="en-US" sz="3600" dirty="0" smtClean="0"/>
              <a:t>a chasm unlikely to be crossed.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94612" y="3933056"/>
            <a:ext cx="3960440" cy="1962702"/>
            <a:chOff x="6670476" y="2996952"/>
            <a:chExt cx="5317138" cy="361888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516" y="5445224"/>
              <a:ext cx="1820955" cy="117061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0476" y="4149080"/>
              <a:ext cx="2380074" cy="128524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2884" y="4437112"/>
              <a:ext cx="1558032" cy="1558032"/>
            </a:xfrm>
            <a:prstGeom prst="rect">
              <a:avLst/>
            </a:prstGeom>
          </p:spPr>
        </p:pic>
        <p:pic>
          <p:nvPicPr>
            <p:cNvPr id="24" name="Intel-s-Unreleased-Core-i7-2700K-Overclocked-to-5GHz-on-Air-2.jp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2684" y="4437112"/>
              <a:ext cx="1494082" cy="128677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50796" y="2996952"/>
              <a:ext cx="2436818" cy="158762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02524" y="2996952"/>
              <a:ext cx="2367880" cy="135307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30716" y="5877272"/>
              <a:ext cx="3042499" cy="65196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89756" y="4293096"/>
            <a:ext cx="3240360" cy="1072741"/>
            <a:chOff x="3286100" y="4437112"/>
            <a:chExt cx="5976664" cy="2046228"/>
          </a:xfrm>
        </p:grpSpPr>
        <p:grpSp>
          <p:nvGrpSpPr>
            <p:cNvPr id="29" name="Group 28"/>
            <p:cNvGrpSpPr/>
            <p:nvPr/>
          </p:nvGrpSpPr>
          <p:grpSpPr>
            <a:xfrm>
              <a:off x="3286100" y="4797152"/>
              <a:ext cx="2912085" cy="1396489"/>
              <a:chOff x="5446340" y="692696"/>
              <a:chExt cx="2912085" cy="139648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46340" y="692696"/>
                <a:ext cx="2912085" cy="1396489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0436" y="1556792"/>
                <a:ext cx="1994744" cy="391252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10436" y="4869160"/>
              <a:ext cx="1152128" cy="129520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78588" y="4437112"/>
              <a:ext cx="1584176" cy="204622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50196" y="4005064"/>
            <a:ext cx="3312368" cy="2271656"/>
            <a:chOff x="189756" y="2996952"/>
            <a:chExt cx="5944064" cy="3999848"/>
          </a:xfrm>
        </p:grpSpPr>
        <p:pic>
          <p:nvPicPr>
            <p:cNvPr id="38" name="OpenCL_Logo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89756" y="2996952"/>
              <a:ext cx="1286778" cy="128677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9" name="NVIDIA-CUDA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89756" y="4293096"/>
              <a:ext cx="1492662" cy="9264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66220" y="5229200"/>
              <a:ext cx="1767600" cy="17676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42284" y="4221088"/>
              <a:ext cx="1152128" cy="107531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45940" y="4149080"/>
              <a:ext cx="3093136" cy="10786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9756" y="5309279"/>
              <a:ext cx="4267200" cy="152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17748" y="6211669"/>
            <a:ext cx="113604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3600" dirty="0" smtClean="0"/>
              <a:t>This leaves performance and productivity on the table!</a:t>
            </a:r>
          </a:p>
        </p:txBody>
      </p:sp>
    </p:spTree>
    <p:extLst>
      <p:ext uri="{BB962C8B-B14F-4D97-AF65-F5344CB8AC3E}">
        <p14:creationId xmlns:p14="http://schemas.microsoft.com/office/powerpoint/2010/main" val="37625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468939"/>
              </p:ext>
            </p:extLst>
          </p:nvPr>
        </p:nvGraphicFramePr>
        <p:xfrm>
          <a:off x="1197868" y="1268760"/>
          <a:ext cx="8125884" cy="357631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31471"/>
                <a:gridCol w="2031471"/>
                <a:gridCol w="2031471"/>
                <a:gridCol w="20314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C/Fortran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Python/R/</a:t>
                      </a:r>
                      <a:r>
                        <a:rPr lang="en-US" dirty="0" err="1" smtClean="0"/>
                        <a:t>Matlab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Instruction</a:t>
                      </a:r>
                      <a:r>
                        <a:rPr lang="en-US" baseline="0" dirty="0" smtClean="0"/>
                        <a:t> Level Parallelism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Compiler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(Libraries</a:t>
                      </a:r>
                      <a:r>
                        <a:rPr lang="en-US" baseline="0" dirty="0" smtClean="0"/>
                        <a:t> only)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GPU 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Through Libraries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Multithreaded</a:t>
                      </a:r>
                      <a:r>
                        <a:rPr lang="en-US" baseline="0" dirty="0" smtClean="0"/>
                        <a:t> 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Threading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Distributed/Cloud 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Some toolboxes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Asynchronous Concurrency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Some mechanisms (Python)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Julia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4" y="764704"/>
            <a:ext cx="1216093" cy="822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9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Shape 54"/>
          <p:cNvGraphicFramePr/>
          <p:nvPr>
            <p:extLst>
              <p:ext uri="{D42A27DB-BD31-4B8C-83A1-F6EECF244321}">
                <p14:modId xmlns:p14="http://schemas.microsoft.com/office/powerpoint/2010/main" val="2481521828"/>
              </p:ext>
            </p:extLst>
          </p:nvPr>
        </p:nvGraphicFramePr>
        <p:xfrm>
          <a:off x="561124" y="1022933"/>
          <a:ext cx="11220544" cy="4206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5136"/>
                <a:gridCol w="2805136"/>
                <a:gridCol w="2805136"/>
                <a:gridCol w="2805136"/>
              </a:tblGrid>
              <a:tr h="8534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Abstraction Category</a:t>
                      </a:r>
                    </a:p>
                  </a:txBody>
                  <a:tcPr marL="121868" marR="121868" marT="121900" marB="121900"/>
                </a:tc>
                <a:tc gridSpan="3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b="1"/>
                        <a:t>Specificity</a:t>
                      </a:r>
                      <a:r>
                        <a:rPr lang="en" sz="1300"/>
                        <a:t> increases 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Composability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decreases 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Programmer Effort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increases </a:t>
                      </a:r>
                    </a:p>
                  </a:txBody>
                  <a:tcPr marL="121868" marR="121868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362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Machine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(</a:t>
                      </a:r>
                      <a:r>
                        <a:rPr lang="en" sz="1300" i="1"/>
                        <a:t>what executes your program</a:t>
                      </a:r>
                      <a:r>
                        <a:rPr lang="en" sz="1300"/>
                        <a:t>)</a:t>
                      </a:r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personal computer, </a:t>
                      </a:r>
                      <a:r>
                        <a:rPr lang="en-US" sz="1300" dirty="0" smtClean="0"/>
                        <a:t>laptop</a:t>
                      </a:r>
                      <a:endParaRPr lang="en" sz="1300" dirty="0"/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distributed systems, shared-memory systems, GPUs</a:t>
                      </a:r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rgbClr val="252525"/>
                          </a:solidFill>
                          <a:highlight>
                            <a:srgbClr val="FFFFFF"/>
                          </a:highlight>
                        </a:rPr>
                        <a:t>Application-Specific Integrated Circuits </a:t>
                      </a:r>
                      <a:r>
                        <a:rPr lang="en" sz="1300"/>
                        <a:t>(</a:t>
                      </a:r>
                      <a:r>
                        <a:rPr lang="en" sz="1300">
                          <a:solidFill>
                            <a:srgbClr val="252525"/>
                          </a:solidFill>
                          <a:highlight>
                            <a:srgbClr val="FFFFFF"/>
                          </a:highlight>
                        </a:rPr>
                        <a:t>e.g. bitcoin miner, AV interface, 3D printer)</a:t>
                      </a:r>
                    </a:p>
                  </a:txBody>
                  <a:tcPr marL="121868" marR="121868" marT="121900" marB="121900"/>
                </a:tc>
              </a:tr>
              <a:tr h="10566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Data 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(</a:t>
                      </a:r>
                      <a:r>
                        <a:rPr lang="en" sz="1300" i="1"/>
                        <a:t>what is stored on the machine</a:t>
                      </a:r>
                      <a:r>
                        <a:rPr lang="en" sz="1300"/>
                        <a:t>)</a:t>
                      </a:r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real numbers, arrays, strings</a:t>
                      </a:r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dirty="0" smtClean="0"/>
                        <a:t>sparse </a:t>
                      </a:r>
                      <a:r>
                        <a:rPr lang="en" sz="1300" dirty="0"/>
                        <a:t>arrays, symbolic </a:t>
                      </a:r>
                      <a:r>
                        <a:rPr lang="en" sz="1300" dirty="0" smtClean="0"/>
                        <a:t>expressions</a:t>
                      </a:r>
                      <a:r>
                        <a:rPr lang="en-US" sz="1300" dirty="0" smtClean="0"/>
                        <a:t>, graphs</a:t>
                      </a:r>
                      <a:r>
                        <a:rPr lang="en" sz="1300" dirty="0" smtClean="0"/>
                        <a:t> </a:t>
                      </a:r>
                      <a:endParaRPr lang="en" sz="1300" dirty="0"/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special numbers </a:t>
                      </a:r>
                      <a:r>
                        <a:rPr lang="en" sz="1300" dirty="0" smtClean="0"/>
                        <a:t>( </a:t>
                      </a:r>
                      <a:r>
                        <a:rPr lang="en" sz="1300" dirty="0"/>
                        <a:t>intervals, dual numbers, quaternions), structured </a:t>
                      </a:r>
                      <a:r>
                        <a:rPr lang="en" sz="1300" dirty="0" smtClean="0"/>
                        <a:t>user-defined</a:t>
                      </a:r>
                      <a:r>
                        <a:rPr lang="en-US" sz="1300" baseline="0" dirty="0" smtClean="0"/>
                        <a:t> graphs</a:t>
                      </a:r>
                      <a:endParaRPr lang="en" sz="1300" dirty="0"/>
                    </a:p>
                  </a:txBody>
                  <a:tcPr marL="121868" marR="121868" marT="121900" marB="121900"/>
                </a:tc>
              </a:tr>
              <a:tr h="12598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Functions/Algorithms/Applications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(</a:t>
                      </a:r>
                      <a:r>
                        <a:rPr lang="en" sz="1300" i="1" dirty="0"/>
                        <a:t>what you do with the data</a:t>
                      </a:r>
                      <a:r>
                        <a:rPr lang="en" sz="1300" dirty="0"/>
                        <a:t>)</a:t>
                      </a:r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indexing, insertion/deletion, hashing, basic math (trig, arithmetic, etc</a:t>
                      </a:r>
                      <a:r>
                        <a:rPr lang="en" sz="1300" dirty="0" smtClean="0"/>
                        <a:t>.)</a:t>
                      </a:r>
                      <a:endParaRPr lang="en-US" sz="1300" dirty="0" smtClean="0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Matrix</a:t>
                      </a:r>
                      <a:r>
                        <a:rPr lang="en-US" sz="1300" baseline="0" dirty="0" smtClean="0"/>
                        <a:t> factorization</a:t>
                      </a:r>
                      <a:endParaRPr lang="en-US" sz="1300" dirty="0" smtClean="0"/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automatic</a:t>
                      </a:r>
                      <a:r>
                        <a:rPr lang="en" sz="1300" dirty="0" smtClean="0"/>
                        <a:t> </a:t>
                      </a:r>
                      <a:r>
                        <a:rPr lang="en" sz="1300" dirty="0"/>
                        <a:t>differentiation, symbolic solvers, special functions </a:t>
                      </a:r>
                      <a:r>
                        <a:rPr lang="en" sz="1300" dirty="0" smtClean="0"/>
                        <a:t>( </a:t>
                      </a:r>
                      <a:r>
                        <a:rPr lang="en" sz="1300" dirty="0"/>
                        <a:t>airy, bessel, etc</a:t>
                      </a:r>
                      <a:r>
                        <a:rPr lang="en" sz="1300" dirty="0" smtClean="0"/>
                        <a:t>.)</a:t>
                      </a:r>
                      <a:endParaRPr lang="en-US" sz="1300" dirty="0" smtClean="0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Special sparse matrix algorithms</a:t>
                      </a:r>
                      <a:endParaRPr lang="en" sz="1300" dirty="0"/>
                    </a:p>
                  </a:txBody>
                  <a:tcPr marL="121868" marR="121868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Graph analytics, </a:t>
                      </a:r>
                      <a:r>
                        <a:rPr lang="en" sz="1300" dirty="0" smtClean="0"/>
                        <a:t>path </a:t>
                      </a:r>
                      <a:r>
                        <a:rPr lang="en" sz="1300" dirty="0"/>
                        <a:t>optimization, trend detection, encryption, finite element analysis, compiler </a:t>
                      </a:r>
                      <a:r>
                        <a:rPr lang="en" sz="1300" dirty="0" smtClean="0"/>
                        <a:t>design</a:t>
                      </a:r>
                      <a:r>
                        <a:rPr lang="en-US" sz="1300" dirty="0" smtClean="0"/>
                        <a:t>,</a:t>
                      </a:r>
                      <a:r>
                        <a:rPr lang="en-US" sz="1300" baseline="0" dirty="0" smtClean="0"/>
                        <a:t> probabilistic programs</a:t>
                      </a:r>
                      <a:endParaRPr lang="en" sz="1300" dirty="0"/>
                    </a:p>
                  </a:txBody>
                  <a:tcPr marL="121868" marR="121868" marT="121900" marB="121900"/>
                </a:tc>
              </a:tr>
            </a:tbl>
          </a:graphicData>
        </a:graphic>
      </p:graphicFrame>
      <p:sp>
        <p:nvSpPr>
          <p:cNvPr id="55" name="Shape 55"/>
          <p:cNvSpPr txBox="1"/>
          <p:nvPr/>
        </p:nvSpPr>
        <p:spPr>
          <a:xfrm>
            <a:off x="434154" y="174200"/>
            <a:ext cx="11220677" cy="4748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algn="ctr"/>
            <a:r>
              <a:rPr lang="en" sz="4000" dirty="0"/>
              <a:t>The Abstraction Dilemma</a:t>
            </a:r>
          </a:p>
        </p:txBody>
      </p:sp>
      <p:cxnSp>
        <p:nvCxnSpPr>
          <p:cNvPr id="56" name="Shape 56"/>
          <p:cNvCxnSpPr/>
          <p:nvPr/>
        </p:nvCxnSpPr>
        <p:spPr>
          <a:xfrm>
            <a:off x="5153164" y="1244400"/>
            <a:ext cx="645471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" name="Shape 57"/>
          <p:cNvCxnSpPr/>
          <p:nvPr/>
        </p:nvCxnSpPr>
        <p:spPr>
          <a:xfrm>
            <a:off x="5518243" y="1455555"/>
            <a:ext cx="61040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" name="Shape 58"/>
          <p:cNvCxnSpPr/>
          <p:nvPr/>
        </p:nvCxnSpPr>
        <p:spPr>
          <a:xfrm rot="10800000" flipH="1">
            <a:off x="5803006" y="1668133"/>
            <a:ext cx="5812086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" name="Shape 59"/>
          <p:cNvSpPr txBox="1"/>
          <p:nvPr/>
        </p:nvSpPr>
        <p:spPr>
          <a:xfrm>
            <a:off x="0" y="5711603"/>
            <a:ext cx="11500204" cy="4360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r>
              <a:rPr lang="en" dirty="0"/>
              <a:t>The	       Solution:</a:t>
            </a:r>
          </a:p>
        </p:txBody>
      </p:sp>
      <p:cxnSp>
        <p:nvCxnSpPr>
          <p:cNvPr id="60" name="Shape 60"/>
          <p:cNvCxnSpPr>
            <a:stCxn id="61" idx="3"/>
            <a:endCxn id="62" idx="1"/>
          </p:cNvCxnSpPr>
          <p:nvPr/>
        </p:nvCxnSpPr>
        <p:spPr>
          <a:xfrm>
            <a:off x="5273460" y="5735267"/>
            <a:ext cx="130606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" name="Shape 61"/>
          <p:cNvSpPr txBox="1"/>
          <p:nvPr/>
        </p:nvSpPr>
        <p:spPr>
          <a:xfrm>
            <a:off x="2331426" y="5517267"/>
            <a:ext cx="2942034" cy="43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>
              <a:buClr>
                <a:schemeClr val="dk1"/>
              </a:buClr>
              <a:buSzPct val="110000"/>
            </a:pPr>
            <a:r>
              <a:rPr lang="en" sz="1300" dirty="0">
                <a:solidFill>
                  <a:schemeClr val="dk1"/>
                </a:solidFill>
              </a:rPr>
              <a:t>JIT-compilation + Rich Type System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579653" y="5517267"/>
            <a:ext cx="3563072" cy="43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r>
              <a:rPr lang="en" sz="1300">
                <a:solidFill>
                  <a:schemeClr val="dk1"/>
                </a:solidFill>
              </a:rPr>
              <a:t>Efficient + Expressive Operator Overloading</a:t>
            </a:r>
          </a:p>
          <a:p>
            <a:endParaRPr sz="1300">
              <a:solidFill>
                <a:schemeClr val="dk1"/>
              </a:solidFill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2802470" y="6240300"/>
            <a:ext cx="2001079" cy="43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r>
              <a:rPr lang="en" sz="1300">
                <a:solidFill>
                  <a:schemeClr val="dk1"/>
                </a:solidFill>
              </a:rPr>
              <a:t>Recover Composability</a:t>
            </a:r>
          </a:p>
          <a:p>
            <a:endParaRPr sz="1300">
              <a:solidFill>
                <a:schemeClr val="dk1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7030535" y="6240300"/>
            <a:ext cx="2438965" cy="43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r>
              <a:rPr lang="en" sz="1300">
                <a:solidFill>
                  <a:schemeClr val="dk1"/>
                </a:solidFill>
              </a:rPr>
              <a:t>Decrease Programmer Effort</a:t>
            </a:r>
          </a:p>
          <a:p>
            <a:endParaRPr sz="1300">
              <a:solidFill>
                <a:schemeClr val="dk1"/>
              </a:solidFill>
            </a:endParaRPr>
          </a:p>
        </p:txBody>
      </p:sp>
      <p:cxnSp>
        <p:nvCxnSpPr>
          <p:cNvPr id="65" name="Shape 65"/>
          <p:cNvCxnSpPr/>
          <p:nvPr/>
        </p:nvCxnSpPr>
        <p:spPr>
          <a:xfrm flipH="1">
            <a:off x="2355253" y="5954200"/>
            <a:ext cx="6022431" cy="135600"/>
          </a:xfrm>
          <a:prstGeom prst="bentConnector3">
            <a:avLst>
              <a:gd name="adj1" fmla="val 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" name="Shape 66"/>
          <p:cNvCxnSpPr/>
          <p:nvPr/>
        </p:nvCxnSpPr>
        <p:spPr>
          <a:xfrm>
            <a:off x="2393377" y="6090733"/>
            <a:ext cx="409093" cy="381200"/>
          </a:xfrm>
          <a:prstGeom prst="bentConnector3">
            <a:avLst>
              <a:gd name="adj1" fmla="val -151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" name="Shape 67"/>
          <p:cNvCxnSpPr/>
          <p:nvPr/>
        </p:nvCxnSpPr>
        <p:spPr>
          <a:xfrm>
            <a:off x="2601250" y="6472253"/>
            <a:ext cx="20314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" name="Shape 68"/>
          <p:cNvCxnSpPr>
            <a:stCxn id="63" idx="3"/>
            <a:endCxn id="64" idx="1"/>
          </p:cNvCxnSpPr>
          <p:nvPr/>
        </p:nvCxnSpPr>
        <p:spPr>
          <a:xfrm>
            <a:off x="4803549" y="6458300"/>
            <a:ext cx="22270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43" y="5795217"/>
            <a:ext cx="544590" cy="4046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05901" y="673603"/>
            <a:ext cx="6705429" cy="400087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dirty="0" smtClean="0"/>
              <a:t>You expect to do             You can imagine            Special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32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721</Words>
  <Application>Microsoft Macintosh PowerPoint</Application>
  <PresentationFormat>Custom</PresentationFormat>
  <Paragraphs>149</Paragraphs>
  <Slides>20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Business strategy presentation</vt:lpstr>
      <vt:lpstr>PowerPoint Presentation</vt:lpstr>
      <vt:lpstr>Designed for speed and ease of use</vt:lpstr>
      <vt:lpstr>PowerPoint Presentation</vt:lpstr>
      <vt:lpstr>PowerPoint Presentation</vt:lpstr>
      <vt:lpstr>Today’s toolsets are too difficult</vt:lpstr>
      <vt:lpstr>PowerPoint Presentation</vt:lpstr>
      <vt:lpstr>Modern Software Engineering</vt:lpstr>
      <vt:lpstr>PowerPoint Presentation</vt:lpstr>
      <vt:lpstr>PowerPoint Presentation</vt:lpstr>
      <vt:lpstr>PowerPoint Presentation</vt:lpstr>
      <vt:lpstr>Julia in Singapore</vt:lpstr>
      <vt:lpstr>PowerPoint Presentation</vt:lpstr>
      <vt:lpstr>PowerPoint Presentation</vt:lpstr>
      <vt:lpstr>The user base is doubling every 9 months</vt:lpstr>
      <vt:lpstr>The Julia community: 150,000 users</vt:lpstr>
      <vt:lpstr>PowerPoint Presentation</vt:lpstr>
      <vt:lpstr>Traction across industries</vt:lpstr>
      <vt:lpstr>PowerPoint Presentation</vt:lpstr>
      <vt:lpstr>PowerPoint Presentation</vt:lpstr>
      <vt:lpstr> “If you have a choice of several languages, it is, all other things being equal, a mistake to program in anything but the most powerful one”.   - Paul Graham in Beating the Averages Co-Founder, Y-Combinator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2014-07-02T08:45:43Z</dcterms:created>
  <dcterms:modified xsi:type="dcterms:W3CDTF">2017-01-16T13:27:55Z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